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82" r:id="rId3"/>
    <p:sldId id="283" r:id="rId4"/>
    <p:sldId id="298" r:id="rId5"/>
    <p:sldId id="285" r:id="rId6"/>
    <p:sldId id="286" r:id="rId7"/>
    <p:sldId id="287" r:id="rId8"/>
    <p:sldId id="288" r:id="rId9"/>
    <p:sldId id="300" r:id="rId10"/>
    <p:sldId id="289" r:id="rId11"/>
    <p:sldId id="290" r:id="rId12"/>
    <p:sldId id="291" r:id="rId13"/>
    <p:sldId id="292" r:id="rId14"/>
    <p:sldId id="293" r:id="rId15"/>
    <p:sldId id="294" r:id="rId16"/>
    <p:sldId id="297" r:id="rId17"/>
    <p:sldId id="299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8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064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406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03" name="Google Shape;3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8165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4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4404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165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8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13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62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550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71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736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941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07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977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5" cy="636985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4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1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ão factua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Informação factual</a:t>
            </a:r>
          </a:p>
        </p:txBody>
      </p:sp>
      <p:sp>
        <p:nvSpPr>
          <p:cNvPr id="108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2" y="10675453"/>
            <a:ext cx="20200057" cy="636985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Atribuição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Nível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5"/>
          </a:xfrm>
          <a:prstGeom prst="rect">
            <a:avLst/>
          </a:prstGeom>
        </p:spPr>
        <p:txBody>
          <a:bodyPr numCol="1" spcCol="38100"/>
          <a:lstStyle>
            <a:lvl1pPr marL="0" indent="169021" defTabSz="914400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“Citação notável”</a:t>
            </a:r>
          </a:p>
        </p:txBody>
      </p:sp>
      <p:sp>
        <p:nvSpPr>
          <p:cNvPr id="117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grafia 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m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Imagem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Imagem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m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17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o do título"/>
          <p:cNvSpPr txBox="1">
            <a:spLocks noGrp="1"/>
          </p:cNvSpPr>
          <p:nvPr>
            <p:ph type="title"/>
          </p:nvPr>
        </p:nvSpPr>
        <p:spPr>
          <a:xfrm>
            <a:off x="7735823" y="2596894"/>
            <a:ext cx="14630402" cy="6510533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lnSpc>
                <a:spcPct val="90000"/>
              </a:lnSpc>
              <a:defRPr sz="11800" b="0" spc="-20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73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7772400" y="9345168"/>
            <a:ext cx="14630400" cy="1828806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0" defTabSz="1828800">
              <a:spcBef>
                <a:spcPts val="2400"/>
              </a:spcBef>
              <a:buSzTx/>
              <a:buNone/>
              <a:defRPr sz="4400">
                <a:solidFill>
                  <a:srgbClr val="32323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pic>
        <p:nvPicPr>
          <p:cNvPr id="17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801352" y="12854307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18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o do título"/>
          <p:cNvSpPr txBox="1">
            <a:spLocks noGrp="1"/>
          </p:cNvSpPr>
          <p:nvPr>
            <p:ph type="title"/>
          </p:nvPr>
        </p:nvSpPr>
        <p:spPr>
          <a:xfrm>
            <a:off x="505838" y="2247675"/>
            <a:ext cx="5894964" cy="9202367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1828800">
              <a:lnSpc>
                <a:spcPct val="90000"/>
              </a:lnSpc>
              <a:defRPr sz="72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86" name="Nível um…"/>
          <p:cNvSpPr txBox="1">
            <a:spLocks noGrp="1"/>
          </p:cNvSpPr>
          <p:nvPr>
            <p:ph type="body" sz="half" idx="1"/>
          </p:nvPr>
        </p:nvSpPr>
        <p:spPr>
          <a:xfrm>
            <a:off x="8019290" y="1737360"/>
            <a:ext cx="6949446" cy="10241282"/>
          </a:xfrm>
          <a:prstGeom prst="rect">
            <a:avLst/>
          </a:prstGeom>
        </p:spPr>
        <p:txBody>
          <a:bodyPr lIns="45718" tIns="45718" rIns="45718" bIns="45718" numCol="1" spcCol="38100" anchor="ctr"/>
          <a:lstStyle>
            <a:lvl1pPr marL="365758" indent="-365758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412238" indent="-4064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377438" indent="-4572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357152" indent="-522514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271552" indent="-522513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39860" y="12871279"/>
            <a:ext cx="461325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19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o do título"/>
          <p:cNvSpPr txBox="1">
            <a:spLocks noGrp="1"/>
          </p:cNvSpPr>
          <p:nvPr>
            <p:ph type="title"/>
          </p:nvPr>
        </p:nvSpPr>
        <p:spPr>
          <a:xfrm>
            <a:off x="505838" y="2247675"/>
            <a:ext cx="5894964" cy="9202367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1828800">
              <a:lnSpc>
                <a:spcPct val="90000"/>
              </a:lnSpc>
              <a:defRPr sz="72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199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7735823" y="2047170"/>
            <a:ext cx="6949442" cy="1615443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0" defTabSz="1828800">
              <a:spcBef>
                <a:spcPts val="0"/>
              </a:spcBef>
              <a:buSzTx/>
              <a:buNone/>
              <a:defRPr sz="4000" b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0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5636926" y="2047170"/>
            <a:ext cx="6949442" cy="1626344"/>
          </a:xfrm>
          <a:prstGeom prst="rect">
            <a:avLst/>
          </a:prstGeom>
        </p:spPr>
        <p:txBody>
          <a:bodyPr lIns="45718" tIns="45718" rIns="45718" bIns="45718" numCol="1" spcCol="38100" anchor="b"/>
          <a:lstStyle/>
          <a:p>
            <a:endParaRPr/>
          </a:p>
        </p:txBody>
      </p:sp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58328" y="12857771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21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o do título"/>
          <p:cNvSpPr txBox="1">
            <a:spLocks noGrp="1"/>
          </p:cNvSpPr>
          <p:nvPr>
            <p:ph type="title"/>
          </p:nvPr>
        </p:nvSpPr>
        <p:spPr>
          <a:xfrm>
            <a:off x="505838" y="2247675"/>
            <a:ext cx="5894964" cy="9202367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1828800">
              <a:lnSpc>
                <a:spcPct val="90000"/>
              </a:lnSpc>
              <a:defRPr sz="72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pic>
        <p:nvPicPr>
          <p:cNvPr id="21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806112" y="12876240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76803" y="12935120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da apresentação</a:t>
            </a:r>
          </a:p>
        </p:txBody>
      </p:sp>
      <p:sp>
        <p:nvSpPr>
          <p:cNvPr id="23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5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Nível um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8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da apresentação</a:t>
            </a:r>
          </a:p>
        </p:txBody>
      </p:sp>
      <p:sp>
        <p:nvSpPr>
          <p:cNvPr id="2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23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Texto do título"/>
          <p:cNvSpPr txBox="1">
            <a:spLocks noGrp="1"/>
          </p:cNvSpPr>
          <p:nvPr>
            <p:ph type="title"/>
          </p:nvPr>
        </p:nvSpPr>
        <p:spPr>
          <a:xfrm>
            <a:off x="512062" y="2286000"/>
            <a:ext cx="5669285" cy="475488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lnSpc>
                <a:spcPct val="90000"/>
              </a:lnSpc>
              <a:defRPr sz="64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233" name="Nível um…"/>
          <p:cNvSpPr txBox="1">
            <a:spLocks noGrp="1"/>
          </p:cNvSpPr>
          <p:nvPr>
            <p:ph type="body" idx="1"/>
          </p:nvPr>
        </p:nvSpPr>
        <p:spPr>
          <a:xfrm>
            <a:off x="7867846" y="1635817"/>
            <a:ext cx="14630402" cy="10241282"/>
          </a:xfrm>
          <a:prstGeom prst="rect">
            <a:avLst/>
          </a:prstGeom>
        </p:spPr>
        <p:txBody>
          <a:bodyPr lIns="45718" tIns="45718" rIns="45718" bIns="45718" numCol="1" spcCol="38100" anchor="ctr"/>
          <a:lstStyle>
            <a:lvl1pPr marL="365758" indent="-365758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412238" indent="-4064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377438" indent="-457200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357152" indent="-522514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271552" indent="-522513" defTabSz="1828800">
              <a:spcBef>
                <a:spcPts val="2400"/>
              </a:spcBef>
              <a:buClr>
                <a:srgbClr val="A5300F"/>
              </a:buClr>
              <a:buSzPct val="100000"/>
              <a:buChar char="●"/>
              <a:defRPr sz="4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3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12064" y="6988350"/>
            <a:ext cx="5669280" cy="4643985"/>
          </a:xfrm>
          <a:prstGeom prst="rect">
            <a:avLst/>
          </a:prstGeom>
        </p:spPr>
        <p:txBody>
          <a:bodyPr lIns="45718" tIns="45718" rIns="45718" bIns="45718" numCol="1" spcCol="38100"/>
          <a:lstStyle/>
          <a:p>
            <a:endParaRPr/>
          </a:p>
        </p:txBody>
      </p:sp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58328" y="12854307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24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exto do título"/>
          <p:cNvSpPr txBox="1">
            <a:spLocks noGrp="1"/>
          </p:cNvSpPr>
          <p:nvPr>
            <p:ph type="title"/>
          </p:nvPr>
        </p:nvSpPr>
        <p:spPr>
          <a:xfrm>
            <a:off x="512062" y="2286000"/>
            <a:ext cx="5669285" cy="475488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lnSpc>
                <a:spcPct val="90000"/>
              </a:lnSpc>
              <a:defRPr sz="6400" b="0" spc="-12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247" name="Picture Placeholder 2"/>
          <p:cNvSpPr>
            <a:spLocks noGrp="1"/>
          </p:cNvSpPr>
          <p:nvPr>
            <p:ph type="pic" idx="21"/>
          </p:nvPr>
        </p:nvSpPr>
        <p:spPr>
          <a:xfrm>
            <a:off x="7141288" y="1534838"/>
            <a:ext cx="16230461" cy="1066190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48" name="Nível um…"/>
          <p:cNvSpPr txBox="1">
            <a:spLocks noGrp="1"/>
          </p:cNvSpPr>
          <p:nvPr>
            <p:ph type="body" sz="quarter" idx="1"/>
          </p:nvPr>
        </p:nvSpPr>
        <p:spPr>
          <a:xfrm>
            <a:off x="512062" y="6986016"/>
            <a:ext cx="5669285" cy="4645158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0" defTabSz="1828800">
              <a:lnSpc>
                <a:spcPct val="100000"/>
              </a:lnSpc>
              <a:spcBef>
                <a:spcPts val="2400"/>
              </a:spcBef>
              <a:buSzTx/>
              <a:buNone/>
              <a:defRPr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26000" y="12572999"/>
            <a:ext cx="6858000" cy="114300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602912" y="12869141"/>
            <a:ext cx="461324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37"/>
          <p:cNvSpPr/>
          <p:nvPr/>
        </p:nvSpPr>
        <p:spPr>
          <a:xfrm>
            <a:off x="23631728" y="1517903"/>
            <a:ext cx="768102" cy="10661906"/>
          </a:xfrm>
          <a:prstGeom prst="rect">
            <a:avLst/>
          </a:prstGeom>
          <a:solidFill>
            <a:srgbClr val="C8C8C8">
              <a:alpha val="49804"/>
            </a:srgb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ctr" defTabSz="2438337">
              <a:defRPr sz="24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25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838" y="12561568"/>
            <a:ext cx="2686051" cy="88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257" y="12470665"/>
            <a:ext cx="3287489" cy="106319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5" cy="636986"/>
          </a:xfrm>
          <a:prstGeom prst="rect">
            <a:avLst/>
          </a:prstGeom>
        </p:spPr>
        <p:txBody>
          <a:bodyPr lIns="45718" tIns="45718" rIns="45718" bIns="45718" numCol="1" spcCol="38100" anchor="ctr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71600" indent="-365760" defTabSz="825500">
              <a:lnSpc>
                <a:spcPct val="100000"/>
              </a:lnSpc>
              <a:spcBef>
                <a:spcPts val="0"/>
              </a:spcBef>
              <a:buSzPct val="100000"/>
              <a:buChar char="●"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331720" indent="-411477" defTabSz="825500">
              <a:lnSpc>
                <a:spcPct val="100000"/>
              </a:lnSpc>
              <a:spcBef>
                <a:spcPts val="0"/>
              </a:spcBef>
              <a:buSzPct val="100000"/>
              <a:buChar char="●"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304902" indent="-470261" defTabSz="825500">
              <a:lnSpc>
                <a:spcPct val="100000"/>
              </a:lnSpc>
              <a:spcBef>
                <a:spcPts val="0"/>
              </a:spcBef>
              <a:buSzPct val="100000"/>
              <a:buChar char="●"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4219302" indent="-470260" defTabSz="825500">
              <a:lnSpc>
                <a:spcPct val="100000"/>
              </a:lnSpc>
              <a:spcBef>
                <a:spcPts val="0"/>
              </a:spcBef>
              <a:buSzPct val="100000"/>
              <a:buChar char="●"/>
              <a:defRPr sz="36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Autor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1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3"/>
            <a:ext cx="21971005" cy="4648202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1828800">
              <a:lnSpc>
                <a:spcPct val="90000"/>
              </a:lnSpc>
              <a:defRPr sz="11600" b="0" spc="-232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Título da apresentação</a:t>
            </a:r>
          </a:p>
        </p:txBody>
      </p:sp>
      <p:sp>
        <p:nvSpPr>
          <p:cNvPr id="262" name="Nível um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3" y="7223190"/>
            <a:ext cx="21971002" cy="1905003"/>
          </a:xfrm>
          <a:prstGeom prst="rect">
            <a:avLst/>
          </a:prstGeom>
        </p:spPr>
        <p:txBody>
          <a:bodyPr lIns="45718" tIns="45718" rIns="45718" bIns="45718" numCol="1" spcCol="38100" anchor="ctr"/>
          <a:lstStyle/>
          <a:p>
            <a:pPr marL="0" lvl="4" indent="5724142" defTabSz="346708">
              <a:lnSpc>
                <a:spcPct val="100000"/>
              </a:lnSpc>
              <a:spcBef>
                <a:spcPts val="200"/>
              </a:spcBef>
              <a:buSzTx/>
              <a:buNone/>
              <a:defRPr sz="2300" b="1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Subtítulo da apresentação
</a:t>
            </a:r>
          </a:p>
        </p:txBody>
      </p:sp>
      <p:sp>
        <p:nvSpPr>
          <p:cNvPr id="263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23868801" y="12854307"/>
            <a:ext cx="461325" cy="447037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2438337">
              <a:defRPr sz="2400" b="1">
                <a:solidFill>
                  <a:srgbClr val="A5300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22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41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434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01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583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77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22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grafia alterna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Título do diapositivo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Título do diapositivo</a:t>
            </a:r>
          </a:p>
        </p:txBody>
      </p:sp>
      <p:sp>
        <p:nvSpPr>
          <p:cNvPr id="34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diapositivo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594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904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98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54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827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8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9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485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Esquema Barra Lateral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6157" y="690889"/>
            <a:ext cx="19083866" cy="2651126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7BEA5-6DE3-F640-8741-A162976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925" y="3878532"/>
            <a:ext cx="19083866" cy="781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T" dirty="0"/>
          </a:p>
        </p:txBody>
      </p:sp>
      <p:grpSp>
        <p:nvGrpSpPr>
          <p:cNvPr id="7" name="Agrupar"/>
          <p:cNvGrpSpPr/>
          <p:nvPr userDrawn="1"/>
        </p:nvGrpSpPr>
        <p:grpSpPr>
          <a:xfrm>
            <a:off x="2157365" y="12908263"/>
            <a:ext cx="4165816" cy="518086"/>
            <a:chOff x="0" y="0"/>
            <a:chExt cx="6081308" cy="756308"/>
          </a:xfrm>
        </p:grpSpPr>
        <p:pic>
          <p:nvPicPr>
            <p:cNvPr id="11" name="Picture 8" descr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-1"/>
              <a:ext cx="2304878" cy="756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m" descr="Imagem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595" y="91900"/>
              <a:ext cx="3123714" cy="57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4"/>
          <a:srcRect t="16231" b="16296"/>
          <a:stretch/>
        </p:blipFill>
        <p:spPr>
          <a:xfrm>
            <a:off x="2157365" y="12570105"/>
            <a:ext cx="1624926" cy="109638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792" y="12473353"/>
            <a:ext cx="1715461" cy="1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06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diapositiv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Título do diapositivo</a:t>
            </a:r>
          </a:p>
        </p:txBody>
      </p:sp>
      <p:sp>
        <p:nvSpPr>
          <p:cNvPr id="43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diapositivo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Nível um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defTabSz="914400"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diapositivo com marcas</a:t>
            </a:r>
          </a:p>
        </p:txBody>
      </p:sp>
      <p:sp>
        <p:nvSpPr>
          <p:cNvPr id="45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ível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diapositivo com marcas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s e fot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diapositivo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Nível um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>
            <a:lvl1pPr defTabSz="914400"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Texto do diapositivo com marcas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Título do diapositiv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diapositivo</a:t>
            </a:r>
          </a:p>
        </p:txBody>
      </p:sp>
      <p:sp>
        <p:nvSpPr>
          <p:cNvPr id="64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de secção</a:t>
            </a:r>
          </a:p>
        </p:txBody>
      </p:sp>
      <p:sp>
        <p:nvSpPr>
          <p:cNvPr id="72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o diapositiv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r>
              <a:t>Título do diapositivo</a:t>
            </a:r>
          </a:p>
        </p:txBody>
      </p:sp>
      <p:sp>
        <p:nvSpPr>
          <p:cNvPr id="80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do diapositivo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a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da agenda</a:t>
            </a:r>
          </a:p>
        </p:txBody>
      </p:sp>
      <p:sp>
        <p:nvSpPr>
          <p:cNvPr id="89" name="Nível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Subtítulo da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Nível um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Tópicos da agenda</a:t>
            </a:r>
          </a:p>
        </p:txBody>
      </p:sp>
      <p:sp>
        <p:nvSpPr>
          <p:cNvPr id="91" name="Número do diapositivo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Texto do diapositivo com marcas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83" r:id="rId23"/>
    <p:sldLayoutId id="2147483684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7" r:id="rId35"/>
    <p:sldLayoutId id="2147483698" r:id="rId36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hyperlink" Target="https://www.linkedin.com/in/miguelcorreiasousa/" TargetMode="External"/><Relationship Id="rId26" Type="http://schemas.openxmlformats.org/officeDocument/2006/relationships/hyperlink" Target="https://www.linkedin.com/in/filipamoura/?originalSubdomain=uk" TargetMode="External"/><Relationship Id="rId3" Type="http://schemas.openxmlformats.org/officeDocument/2006/relationships/hyperlink" Target="https://www.linkedin.com/in/andrerod/" TargetMode="External"/><Relationship Id="rId21" Type="http://schemas.openxmlformats.org/officeDocument/2006/relationships/image" Target="../media/image55.jp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17" Type="http://schemas.openxmlformats.org/officeDocument/2006/relationships/image" Target="../media/image53.png"/><Relationship Id="rId25" Type="http://schemas.openxmlformats.org/officeDocument/2006/relationships/image" Target="../media/image58.jp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2.png"/><Relationship Id="rId20" Type="http://schemas.openxmlformats.org/officeDocument/2006/relationships/hyperlink" Target="https://www.linkedin.com/in/pedrovieirasilva/?originalSubdomain=pt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www.linkedin.com/in/miguelv/" TargetMode="External"/><Relationship Id="rId11" Type="http://schemas.openxmlformats.org/officeDocument/2006/relationships/image" Target="../media/image48.png"/><Relationship Id="rId24" Type="http://schemas.openxmlformats.org/officeDocument/2006/relationships/image" Target="../media/image57.jpg"/><Relationship Id="rId5" Type="http://schemas.openxmlformats.org/officeDocument/2006/relationships/image" Target="../media/image44.png"/><Relationship Id="rId15" Type="http://schemas.openxmlformats.org/officeDocument/2006/relationships/hyperlink" Target="https://www.linkedin.com/in/ruibm/" TargetMode="External"/><Relationship Id="rId23" Type="http://schemas.openxmlformats.org/officeDocument/2006/relationships/hyperlink" Target="https://www.linkedin.com/in/carolina-afonso-147224178/" TargetMode="External"/><Relationship Id="rId10" Type="http://schemas.openxmlformats.org/officeDocument/2006/relationships/hyperlink" Target="https://www.linkedin.com/in/jo%C3%A3o-neto-8b354984/" TargetMode="External"/><Relationship Id="rId19" Type="http://schemas.openxmlformats.org/officeDocument/2006/relationships/image" Target="../media/image54.jpg"/><Relationship Id="rId4" Type="http://schemas.openxmlformats.org/officeDocument/2006/relationships/image" Target="../media/image43.jpg"/><Relationship Id="rId9" Type="http://schemas.openxmlformats.org/officeDocument/2006/relationships/image" Target="../media/image47.png"/><Relationship Id="rId14" Type="http://schemas.openxmlformats.org/officeDocument/2006/relationships/image" Target="../media/image51.png"/><Relationship Id="rId22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aginas.fe.up.pt/~estudar/m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msi.dcc.fc.up.pt/" TargetMode="External"/><Relationship Id="rId5" Type="http://schemas.openxmlformats.org/officeDocument/2006/relationships/hyperlink" Target="https://paginas.fe.up.pt/~estudar/mesw/" TargetMode="External"/><Relationship Id="rId4" Type="http://schemas.openxmlformats.org/officeDocument/2006/relationships/hyperlink" Target="https://sigarra.up.pt/fcup/pt/cur_geral.cur_view?pv_ano_lectivo=2021&amp;pv_curso_id=2318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hyperlink" Target="https://www.youtube.com/watch?v=cdgQpa1pUUE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4.jpg"/><Relationship Id="rId4" Type="http://schemas.openxmlformats.org/officeDocument/2006/relationships/image" Target="../media/image9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.usnews.com/careers/best-jobs/rankings/the-100-best-jobs" TargetMode="External"/><Relationship Id="rId7" Type="http://schemas.openxmlformats.org/officeDocument/2006/relationships/image" Target="../media/image2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tângulo"/>
          <p:cNvSpPr/>
          <p:nvPr/>
        </p:nvSpPr>
        <p:spPr>
          <a:xfrm>
            <a:off x="1391866" y="7334782"/>
            <a:ext cx="9701494" cy="857190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273" name="Retângulo"/>
          <p:cNvSpPr/>
          <p:nvPr/>
        </p:nvSpPr>
        <p:spPr>
          <a:xfrm>
            <a:off x="1391866" y="8306562"/>
            <a:ext cx="7555059" cy="857190"/>
          </a:xfrm>
          <a:prstGeom prst="rect">
            <a:avLst/>
          </a:prstGeom>
          <a:solidFill>
            <a:srgbClr val="FFFFFF"/>
          </a:solidFill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274" name="TextBox 1"/>
          <p:cNvSpPr txBox="1"/>
          <p:nvPr/>
        </p:nvSpPr>
        <p:spPr>
          <a:xfrm>
            <a:off x="1682719" y="7236323"/>
            <a:ext cx="9119788" cy="2015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lnSpc>
                <a:spcPts val="7500"/>
              </a:lnSpc>
              <a:defRPr sz="6000" b="1">
                <a:solidFill>
                  <a:srgbClr val="9B3E2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dirty="0"/>
              <a:t>Engenharia </a:t>
            </a:r>
            <a:r>
              <a:rPr lang="pt-PT" dirty="0" smtClean="0"/>
              <a:t>Informática e Computação</a:t>
            </a:r>
            <a:endParaRPr dirty="0"/>
          </a:p>
        </p:txBody>
      </p:sp>
      <p:sp>
        <p:nvSpPr>
          <p:cNvPr id="275" name="Retângulo"/>
          <p:cNvSpPr/>
          <p:nvPr/>
        </p:nvSpPr>
        <p:spPr>
          <a:xfrm>
            <a:off x="1353766" y="965765"/>
            <a:ext cx="3617781" cy="113246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6" name="Retângulo"/>
          <p:cNvSpPr/>
          <p:nvPr/>
        </p:nvSpPr>
        <p:spPr>
          <a:xfrm>
            <a:off x="1353766" y="2179856"/>
            <a:ext cx="4637611" cy="8934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Retângulo"/>
          <p:cNvSpPr/>
          <p:nvPr/>
        </p:nvSpPr>
        <p:spPr>
          <a:xfrm>
            <a:off x="1353766" y="3154897"/>
            <a:ext cx="5681015" cy="8934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2438337"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8" name="TextBox 1"/>
          <p:cNvSpPr txBox="1"/>
          <p:nvPr/>
        </p:nvSpPr>
        <p:spPr>
          <a:xfrm>
            <a:off x="1644619" y="1162700"/>
            <a:ext cx="5497041" cy="2927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lnSpc>
                <a:spcPts val="7500"/>
              </a:lnSpc>
              <a:defRPr sz="60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9500"/>
              <a:t>FEUP</a:t>
            </a:r>
            <a:r>
              <a:t/>
            </a:r>
            <a:br/>
            <a:r>
              <a:t>UM MUNDO</a:t>
            </a:r>
          </a:p>
          <a:p>
            <a:pPr defTabSz="457200">
              <a:lnSpc>
                <a:spcPts val="7500"/>
              </a:lnSpc>
              <a:defRPr sz="60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À TUA ESPERA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t="16231" b="16296"/>
          <a:stretch/>
        </p:blipFill>
        <p:spPr>
          <a:xfrm>
            <a:off x="3991073" y="9278342"/>
            <a:ext cx="2652064" cy="178943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766" y="9278342"/>
            <a:ext cx="2543175" cy="18002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2228851" y="1"/>
            <a:ext cx="20732750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ts val="5000"/>
            </a:pPr>
            <a:r>
              <a:rPr lang="pt-PT" dirty="0"/>
              <a:t>O que é a L.EIC?</a:t>
            </a:r>
            <a:endParaRPr dirty="0"/>
          </a:p>
        </p:txBody>
      </p:sp>
      <p:sp>
        <p:nvSpPr>
          <p:cNvPr id="196" name="Google Shape;196;p9"/>
          <p:cNvSpPr txBox="1">
            <a:spLocks noGrp="1"/>
          </p:cNvSpPr>
          <p:nvPr>
            <p:ph idx="1"/>
          </p:nvPr>
        </p:nvSpPr>
        <p:spPr>
          <a:xfrm>
            <a:off x="3744383" y="3179827"/>
            <a:ext cx="19083866" cy="80236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numCol="1" spcCol="1098550" rtlCol="0" anchor="t" anchorCtr="0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800"/>
              </a:spcBef>
              <a:buSzPts val="2200"/>
              <a:buNone/>
            </a:pPr>
            <a:r>
              <a:rPr lang="pt-PT" dirty="0"/>
              <a:t>Nova </a:t>
            </a:r>
            <a:r>
              <a:rPr lang="pt-PT" b="1" dirty="0"/>
              <a:t>licenciatura de banda larga da U.Porto em Eng. Informática e Computação</a:t>
            </a:r>
            <a:r>
              <a:rPr lang="pt-PT" dirty="0"/>
              <a:t>,</a:t>
            </a:r>
            <a:r>
              <a:rPr lang="pt-PT" sz="7200" dirty="0"/>
              <a:t> </a:t>
            </a:r>
            <a:r>
              <a:rPr lang="pt-PT" dirty="0"/>
              <a:t>oferecida em conjunto pelas Faculdades de Engenharia (</a:t>
            </a:r>
            <a:r>
              <a:rPr lang="pt-PT" b="1" dirty="0"/>
              <a:t>FEUP</a:t>
            </a:r>
            <a:r>
              <a:rPr lang="pt-PT" dirty="0"/>
              <a:t>) e Ciências (</a:t>
            </a:r>
            <a:r>
              <a:rPr lang="pt-PT" b="1" dirty="0"/>
              <a:t>FCUP</a:t>
            </a:r>
            <a:r>
              <a:rPr lang="pt-PT" dirty="0"/>
              <a:t>), que conjugaram esforços no âmbito da transição dos anteriores  mestrados integrados *, funcionando nas instalações na FEUP.</a:t>
            </a:r>
            <a:r>
              <a:rPr lang="pt-PT" sz="7200" dirty="0"/>
              <a:t> </a:t>
            </a:r>
            <a:endParaRPr lang="pt-PT" dirty="0"/>
          </a:p>
          <a:p>
            <a:pPr marL="361950" indent="0">
              <a:lnSpc>
                <a:spcPct val="110000"/>
              </a:lnSpc>
              <a:spcBef>
                <a:spcPts val="2800"/>
              </a:spcBef>
              <a:buSzPts val="1800"/>
              <a:buNone/>
            </a:pPr>
            <a:r>
              <a:rPr lang="pt-PT" sz="3600" dirty="0" smtClean="0"/>
              <a:t>* Mestrado </a:t>
            </a:r>
            <a:r>
              <a:rPr lang="pt-PT" sz="3600" dirty="0"/>
              <a:t>Integrado em </a:t>
            </a:r>
            <a:r>
              <a:rPr lang="pt-PT" sz="3600" dirty="0" smtClean="0"/>
              <a:t>Eng. </a:t>
            </a:r>
            <a:r>
              <a:rPr lang="pt-PT" sz="3600" dirty="0"/>
              <a:t>Informática e Computação (MIEIC) da FEUP</a:t>
            </a:r>
            <a:r>
              <a:rPr lang="pt-PT" sz="3600" dirty="0" smtClean="0"/>
              <a:t>;</a:t>
            </a:r>
            <a:endParaRPr lang="pt-PT" dirty="0"/>
          </a:p>
          <a:p>
            <a:pPr marL="361950" indent="0">
              <a:lnSpc>
                <a:spcPct val="110000"/>
              </a:lnSpc>
              <a:spcBef>
                <a:spcPts val="2800"/>
              </a:spcBef>
              <a:buSzPts val="1800"/>
              <a:buNone/>
            </a:pPr>
            <a:r>
              <a:rPr lang="pt-PT" sz="3600" dirty="0" smtClean="0"/>
              <a:t>* </a:t>
            </a:r>
            <a:r>
              <a:rPr lang="pt-PT" sz="3600" dirty="0"/>
              <a:t>Mestrado Integrado em </a:t>
            </a:r>
            <a:r>
              <a:rPr lang="pt-PT" sz="3600" dirty="0" smtClean="0"/>
              <a:t>Eng. </a:t>
            </a:r>
            <a:r>
              <a:rPr lang="pt-PT" sz="3600" dirty="0"/>
              <a:t>de Redes e Sistemas Informáticos (MIERSI) da FCUP.</a:t>
            </a:r>
            <a:br>
              <a:rPr lang="pt-PT" sz="3600" dirty="0"/>
            </a:b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8831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2152652" y="1"/>
            <a:ext cx="1936114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ts val="5000"/>
            </a:pPr>
            <a:r>
              <a:rPr lang="pt-PT" dirty="0"/>
              <a:t>O que oferece a L.EIC?</a:t>
            </a:r>
            <a:endParaRPr dirty="0"/>
          </a:p>
        </p:txBody>
      </p:sp>
      <p:sp>
        <p:nvSpPr>
          <p:cNvPr id="203" name="Google Shape;203;p10"/>
          <p:cNvSpPr txBox="1">
            <a:spLocks noGrp="1"/>
          </p:cNvSpPr>
          <p:nvPr>
            <p:ph idx="1"/>
          </p:nvPr>
        </p:nvSpPr>
        <p:spPr>
          <a:xfrm>
            <a:off x="3263737" y="2651126"/>
            <a:ext cx="19083866" cy="90667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numCol="1" spcCol="109855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800"/>
              </a:spcBef>
              <a:buSzPts val="2000"/>
              <a:buNone/>
            </a:pPr>
            <a:r>
              <a:rPr lang="pt-PT" sz="4534" b="1" dirty="0"/>
              <a:t>Formação cuidada nos fundamentos científicos e técnicos de Engenharia Informática e Computação </a:t>
            </a:r>
            <a:r>
              <a:rPr lang="pt-PT" sz="4534" dirty="0"/>
              <a:t>(EIC), conciliando</a:t>
            </a:r>
            <a:endParaRPr lang="pt-PT" dirty="0"/>
          </a:p>
          <a:p>
            <a:pPr marL="1123922" lvl="1" indent="-761978">
              <a:lnSpc>
                <a:spcPct val="100000"/>
              </a:lnSpc>
              <a:spcBef>
                <a:spcPts val="1600"/>
              </a:spcBef>
              <a:buSzPts val="1800"/>
              <a:buFont typeface="Noto Sans Symbols"/>
              <a:buChar char="▪"/>
            </a:pPr>
            <a:r>
              <a:rPr lang="pt-PT" sz="4534" dirty="0"/>
              <a:t>formação cuidada nas ciências básicas de Engenharia, nomeadamente Matemática e Física;</a:t>
            </a:r>
            <a:endParaRPr lang="pt-PT" dirty="0"/>
          </a:p>
          <a:p>
            <a:pPr marL="1123922" lvl="1" indent="-761978">
              <a:lnSpc>
                <a:spcPct val="100000"/>
              </a:lnSpc>
              <a:spcBef>
                <a:spcPts val="3200"/>
              </a:spcBef>
              <a:buSzPts val="1800"/>
              <a:buFont typeface="Noto Sans Symbols"/>
              <a:buChar char="▪"/>
            </a:pPr>
            <a:r>
              <a:rPr lang="pt-PT" sz="4534" dirty="0"/>
              <a:t>formação de base abrangente nas grandes áreas de conhecimento de EIC, alinhada com referenciais internacionais de ACM e IEEE, nomeadamente: </a:t>
            </a:r>
            <a:endParaRPr lang="pt-PT" dirty="0"/>
          </a:p>
          <a:p>
            <a:pPr marL="2343094" lvl="2" indent="-761980">
              <a:lnSpc>
                <a:spcPct val="100000"/>
              </a:lnSpc>
              <a:spcBef>
                <a:spcPts val="2400"/>
              </a:spcBef>
              <a:buSzPts val="1800"/>
              <a:buFont typeface="Courier New"/>
              <a:buChar char="o"/>
            </a:pPr>
            <a:r>
              <a:rPr lang="pt-PT" sz="3500" dirty="0"/>
              <a:t>programação, algoritmos, engenharia de software; </a:t>
            </a:r>
          </a:p>
          <a:p>
            <a:pPr marL="2343094" lvl="2" indent="-761980">
              <a:lnSpc>
                <a:spcPct val="100000"/>
              </a:lnSpc>
              <a:spcBef>
                <a:spcPts val="800"/>
              </a:spcBef>
              <a:buSzPts val="1800"/>
              <a:buFont typeface="Courier New"/>
              <a:buChar char="o"/>
            </a:pPr>
            <a:r>
              <a:rPr lang="pt-PT" sz="3500" dirty="0"/>
              <a:t>arquitetura de computadores, sistemas operativos, redes, cibersegurança;</a:t>
            </a:r>
          </a:p>
          <a:p>
            <a:pPr marL="2343094" lvl="2" indent="-761980">
              <a:lnSpc>
                <a:spcPct val="100000"/>
              </a:lnSpc>
              <a:spcBef>
                <a:spcPts val="800"/>
              </a:spcBef>
              <a:buSzPts val="1800"/>
              <a:buFont typeface="Courier New"/>
              <a:buChar char="o"/>
            </a:pPr>
            <a:r>
              <a:rPr lang="pt-PT" sz="3500" dirty="0"/>
              <a:t>bases de dados, tecnologias web, interação e gráficos, inteligência artificial;</a:t>
            </a:r>
          </a:p>
          <a:p>
            <a:pPr marL="1123922" lvl="1" indent="-761978">
              <a:lnSpc>
                <a:spcPct val="100000"/>
              </a:lnSpc>
              <a:spcBef>
                <a:spcPts val="1600"/>
              </a:spcBef>
              <a:buSzPts val="1800"/>
              <a:buFont typeface="Noto Sans Symbols"/>
              <a:buChar char="▪"/>
            </a:pPr>
            <a:r>
              <a:rPr lang="pt-PT" sz="4534" dirty="0"/>
              <a:t>formação flexível em competências transversais, nomeadamente </a:t>
            </a:r>
            <a:r>
              <a:rPr lang="pt-PT" sz="4534" i="1" dirty="0"/>
              <a:t>soft </a:t>
            </a:r>
            <a:r>
              <a:rPr lang="pt-PT" sz="4534" i="1" dirty="0" err="1"/>
              <a:t>skills</a:t>
            </a:r>
            <a:r>
              <a:rPr lang="pt-PT" sz="4534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19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1"/>
          <p:cNvPicPr preferRelativeResize="0"/>
          <p:nvPr/>
        </p:nvPicPr>
        <p:blipFill rotWithShape="1">
          <a:blip r:embed="rId3">
            <a:alphaModFix/>
          </a:blip>
          <a:srcRect b="2546"/>
          <a:stretch/>
        </p:blipFill>
        <p:spPr>
          <a:xfrm>
            <a:off x="4135202" y="2028466"/>
            <a:ext cx="14324656" cy="104365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2171701" y="-22703"/>
            <a:ext cx="2078989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ts val="5000"/>
            </a:pPr>
            <a:r>
              <a:rPr lang="pt-PT" dirty="0"/>
              <a:t>Plano de estudos</a:t>
            </a:r>
            <a:endParaRPr dirty="0"/>
          </a:p>
        </p:txBody>
      </p:sp>
      <p:sp>
        <p:nvSpPr>
          <p:cNvPr id="211" name="Google Shape;211;p11"/>
          <p:cNvSpPr txBox="1"/>
          <p:nvPr/>
        </p:nvSpPr>
        <p:spPr>
          <a:xfrm>
            <a:off x="18509793" y="7629918"/>
            <a:ext cx="4571006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PT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Programação</a:t>
            </a: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</a:pPr>
            <a:r>
              <a:rPr lang="pt-PT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Cibersegurança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18509793" y="9207554"/>
            <a:ext cx="447144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pt-PT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Arquitetura de Computadores, Sistemas Operativos e Redes</a:t>
            </a: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18459859" y="6113138"/>
            <a:ext cx="3826722" cy="1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PT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Engenharia de Software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</a:pPr>
            <a:r>
              <a:rPr lang="pt-PT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Inteligência Artificial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17608620" y="7108318"/>
            <a:ext cx="3867992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11"/>
          <p:cNvSpPr txBox="1"/>
          <p:nvPr/>
        </p:nvSpPr>
        <p:spPr>
          <a:xfrm>
            <a:off x="18543700" y="3335301"/>
            <a:ext cx="3742880" cy="67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pt-PT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Interação e Multimédia</a:t>
            </a:r>
            <a:endParaRPr sz="2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11"/>
          <p:cNvSpPr txBox="1"/>
          <p:nvPr/>
        </p:nvSpPr>
        <p:spPr>
          <a:xfrm>
            <a:off x="18509394" y="4596358"/>
            <a:ext cx="4680584" cy="1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PT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Sistemas de Informação</a:t>
            </a:r>
            <a:endParaRPr sz="7000" dirty="0"/>
          </a:p>
          <a:p>
            <a:pPr>
              <a:lnSpc>
                <a:spcPct val="150000"/>
              </a:lnSpc>
            </a:pPr>
            <a:r>
              <a:rPr lang="pt-PT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Temas Multidisciplinares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11"/>
          <p:cNvSpPr txBox="1"/>
          <p:nvPr/>
        </p:nvSpPr>
        <p:spPr>
          <a:xfrm>
            <a:off x="1974961" y="3270810"/>
            <a:ext cx="2293782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pt-PT" sz="2666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Matemática e Física</a:t>
            </a:r>
            <a:endParaRPr sz="2666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2157819" y="11102582"/>
            <a:ext cx="2592138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pt-PT" sz="2666" i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 </a:t>
            </a:r>
            <a:r>
              <a:rPr lang="pt-PT" sz="2666" i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skills</a:t>
            </a:r>
            <a:endParaRPr sz="2666" i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6203577" y="4679592"/>
            <a:ext cx="2000250" cy="11984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algn="ctr"/>
            <a:endParaRPr sz="36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1626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2095501" y="1"/>
            <a:ext cx="1953259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pt-PT" dirty="0"/>
              <a:t>Saídas profissionais</a:t>
            </a:r>
            <a:endParaRPr dirty="0"/>
          </a:p>
        </p:txBody>
      </p:sp>
      <p:sp>
        <p:nvSpPr>
          <p:cNvPr id="306" name="Google Shape;306;p17"/>
          <p:cNvSpPr txBox="1">
            <a:spLocks noGrp="1"/>
          </p:cNvSpPr>
          <p:nvPr>
            <p:ph idx="1"/>
          </p:nvPr>
        </p:nvSpPr>
        <p:spPr>
          <a:xfrm>
            <a:off x="3352799" y="2450592"/>
            <a:ext cx="19316702" cy="10698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00" tIns="91400" rIns="182800" bIns="91400" numCol="1" spcCol="1098550" rtlCol="0" anchor="t" anchorCtr="0"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spcBef>
                <a:spcPts val="2800"/>
              </a:spcBef>
              <a:buNone/>
            </a:pPr>
            <a:r>
              <a:rPr lang="pt-PT" sz="5858" dirty="0"/>
              <a:t>A L.EIC habilita os licenciados para: </a:t>
            </a:r>
            <a:endParaRPr sz="5858" dirty="0"/>
          </a:p>
          <a:p>
            <a:pPr marL="365760" indent="-334558">
              <a:lnSpc>
                <a:spcPct val="150000"/>
              </a:lnSpc>
              <a:spcBef>
                <a:spcPts val="3200"/>
              </a:spcBef>
              <a:buSzPct val="80881"/>
            </a:pPr>
            <a:r>
              <a:rPr lang="pt-PT" sz="5858" dirty="0"/>
              <a:t>aprofundar e especializar estudos a nível de </a:t>
            </a:r>
            <a:r>
              <a:rPr lang="pt-PT" sz="5858" b="1" dirty="0"/>
              <a:t>mestrado </a:t>
            </a:r>
            <a:r>
              <a:rPr lang="pt-PT" sz="5858" dirty="0"/>
              <a:t>com vista ao desempenho de funções de liderança e inovação em contextos complexos, ou </a:t>
            </a:r>
            <a:endParaRPr sz="5858" dirty="0"/>
          </a:p>
          <a:p>
            <a:pPr marL="365760" indent="-334558">
              <a:lnSpc>
                <a:spcPct val="150000"/>
              </a:lnSpc>
              <a:spcBef>
                <a:spcPts val="3200"/>
              </a:spcBef>
              <a:buSzPct val="80881"/>
            </a:pPr>
            <a:r>
              <a:rPr lang="pt-PT" sz="5858" dirty="0"/>
              <a:t>ingressar no mercado de trabalho, nomeadamente para:</a:t>
            </a:r>
            <a:endParaRPr sz="5858" dirty="0"/>
          </a:p>
          <a:p>
            <a:pPr marL="914400" lvl="1" indent="-331510">
              <a:lnSpc>
                <a:spcPct val="150000"/>
              </a:lnSpc>
              <a:spcBef>
                <a:spcPts val="1000"/>
              </a:spcBef>
              <a:buSzPct val="100000"/>
              <a:buChar char="●"/>
            </a:pPr>
            <a:r>
              <a:rPr lang="pt-PT" sz="5058" b="1" dirty="0"/>
              <a:t>integrar equipas de desenvolvimento de aplicações</a:t>
            </a:r>
            <a:r>
              <a:rPr lang="pt-PT" sz="5058" dirty="0"/>
              <a:t> para variadas plataformas (Web, mobile, …) e domínios de aplicação, ou</a:t>
            </a:r>
            <a:endParaRPr sz="5058" dirty="0"/>
          </a:p>
          <a:p>
            <a:pPr marL="914400" lvl="1" indent="-331510">
              <a:lnSpc>
                <a:spcPct val="150000"/>
              </a:lnSpc>
              <a:spcBef>
                <a:spcPts val="1200"/>
              </a:spcBef>
              <a:buSzPct val="100000"/>
              <a:buChar char="●"/>
            </a:pPr>
            <a:r>
              <a:rPr lang="pt-PT" sz="5058" b="1" dirty="0"/>
              <a:t>integrar equipas de gestão da operação de sistemas baseados em TIC</a:t>
            </a:r>
            <a:r>
              <a:rPr lang="pt-PT" sz="5058" dirty="0"/>
              <a:t>, atuando ao nível de </a:t>
            </a:r>
            <a:r>
              <a:rPr lang="pt-PT" sz="5058" b="1" dirty="0"/>
              <a:t>administração </a:t>
            </a:r>
            <a:r>
              <a:rPr lang="pt-PT" sz="5058" dirty="0"/>
              <a:t>de sistemas, redes, dados, segurança, etc.</a:t>
            </a:r>
            <a:endParaRPr sz="5058" dirty="0"/>
          </a:p>
          <a:p>
            <a:pPr marL="365760" indent="0">
              <a:lnSpc>
                <a:spcPct val="150000"/>
              </a:lnSpc>
              <a:spcBef>
                <a:spcPts val="3200"/>
              </a:spcBef>
              <a:buNone/>
            </a:pPr>
            <a:r>
              <a:rPr lang="pt-PT" dirty="0"/>
              <a:t>A UP está vocacionada para a formação de engenheiros de projeto (5 anos), sem descurar a preparação para o exercício de atividade profissional no fim da licenciatura!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22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39;p11"/>
          <p:cNvSpPr txBox="1"/>
          <p:nvPr/>
        </p:nvSpPr>
        <p:spPr>
          <a:xfrm>
            <a:off x="13867388" y="5406686"/>
            <a:ext cx="51690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r>
              <a:rPr lang="pt-PT" sz="2400" u="sng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André Rodrigues 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(MIEIC 2008)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@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, Seattle 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40;p11" descr="Resultado de imagem para Miguel Vicente Microsof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0402" y="2336269"/>
            <a:ext cx="2936764" cy="293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41;p11" descr="Faceboo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86273" y="4328519"/>
            <a:ext cx="922610" cy="92260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42;p11"/>
          <p:cNvSpPr txBox="1"/>
          <p:nvPr/>
        </p:nvSpPr>
        <p:spPr>
          <a:xfrm>
            <a:off x="8454616" y="5376782"/>
            <a:ext cx="4987200" cy="16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r>
              <a:rPr lang="pt-PT" sz="2400" u="sng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Miguel Vicente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(MIEIC 2007) 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Global Business Lead, Gaming Cloud 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@Microsoft, Redmond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243;p11" descr="Microsof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77218" y="4373405"/>
            <a:ext cx="899616" cy="89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45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160947" y="2476019"/>
            <a:ext cx="2840706" cy="284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46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01653" y="4109539"/>
            <a:ext cx="1375190" cy="118197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47;p11"/>
          <p:cNvSpPr txBox="1"/>
          <p:nvPr/>
        </p:nvSpPr>
        <p:spPr>
          <a:xfrm>
            <a:off x="19229530" y="10659750"/>
            <a:ext cx="47658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r>
              <a:rPr lang="pt-PT" sz="2400" u="sng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João Neto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(MIEIC 2017)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@Mercedes AMG-Petronas F1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248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330091" y="9413917"/>
            <a:ext cx="1020334" cy="102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49;p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341072" y="7601134"/>
            <a:ext cx="2824128" cy="296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50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429480" y="2465576"/>
            <a:ext cx="2804572" cy="285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251;p11"/>
          <p:cNvPicPr preferRelativeResize="0"/>
          <p:nvPr/>
        </p:nvPicPr>
        <p:blipFill rotWithShape="1">
          <a:blip r:embed="rId14">
            <a:alphaModFix/>
          </a:blip>
          <a:srcRect l="6836"/>
          <a:stretch/>
        </p:blipFill>
        <p:spPr>
          <a:xfrm>
            <a:off x="6274687" y="4135670"/>
            <a:ext cx="1311430" cy="12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252;p11"/>
          <p:cNvSpPr txBox="1"/>
          <p:nvPr/>
        </p:nvSpPr>
        <p:spPr>
          <a:xfrm>
            <a:off x="3321246" y="5401686"/>
            <a:ext cx="44574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r>
              <a:rPr lang="pt-PT" sz="2400" u="sng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Rui Martins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(MIEIC 2006)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@ Apple, London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253;p1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961086" y="2465576"/>
            <a:ext cx="2825940" cy="282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55;p1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7048839" y="9484795"/>
            <a:ext cx="1020314" cy="102031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256;p11"/>
          <p:cNvSpPr txBox="1"/>
          <p:nvPr/>
        </p:nvSpPr>
        <p:spPr>
          <a:xfrm>
            <a:off x="13741249" y="10667804"/>
            <a:ext cx="4868002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r>
              <a:rPr lang="pt-PT" sz="2400" u="sng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Miguel Sousa 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(MIERSI 2010) </a:t>
            </a:r>
            <a:endParaRPr sz="7000" dirty="0">
              <a:solidFill>
                <a:schemeClr val="tx2"/>
              </a:solidFill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0" dirty="0">
              <a:solidFill>
                <a:schemeClr val="tx2"/>
              </a:solidFill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@ Amazon</a:t>
            </a:r>
            <a:endParaRPr sz="7000" dirty="0">
              <a:solidFill>
                <a:schemeClr val="tx2"/>
              </a:solidFill>
            </a:endParaRPr>
          </a:p>
        </p:txBody>
      </p:sp>
      <p:pic>
        <p:nvPicPr>
          <p:cNvPr id="44" name="Google Shape;257;p11" descr="A person with a beard&#10;&#10;Description automatically generated with medium confidence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3993517" y="7574599"/>
            <a:ext cx="2954914" cy="295491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59;p11"/>
          <p:cNvSpPr txBox="1"/>
          <p:nvPr/>
        </p:nvSpPr>
        <p:spPr>
          <a:xfrm>
            <a:off x="3267438" y="10601938"/>
            <a:ext cx="5437648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r>
              <a:rPr lang="pt-PT" sz="2400" u="sng" dirty="0">
                <a:solidFill>
                  <a:schemeClr val="tx2"/>
                </a:solidFill>
                <a:hlinkClick r:id="rId20"/>
              </a:rPr>
              <a:t>Pedro Silv</a:t>
            </a:r>
            <a:r>
              <a:rPr lang="pt-PT" sz="2400" u="sng" dirty="0">
                <a:solidFill>
                  <a:schemeClr val="tx2"/>
                </a:solidFill>
              </a:rPr>
              <a:t>a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(MIE</a:t>
            </a:r>
            <a:r>
              <a:rPr lang="pt-PT" sz="2400" dirty="0">
                <a:solidFill>
                  <a:schemeClr val="tx2"/>
                </a:solidFill>
              </a:rPr>
              <a:t>RSI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r>
              <a:rPr lang="pt-PT" sz="2400" dirty="0">
                <a:solidFill>
                  <a:schemeClr val="tx2"/>
                </a:solidFill>
              </a:rPr>
              <a:t>06)</a:t>
            </a:r>
            <a:endParaRPr sz="7000" dirty="0">
              <a:solidFill>
                <a:schemeClr val="tx2"/>
              </a:solidFill>
            </a:endParaRPr>
          </a:p>
          <a:p>
            <a:r>
              <a:rPr lang="pt-PT" sz="2400" dirty="0">
                <a:solidFill>
                  <a:schemeClr val="tx2"/>
                </a:solidFill>
              </a:rPr>
              <a:t>CTO</a:t>
            </a: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Critical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TechWorks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260;p11" descr="Logo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16138" y="9335722"/>
            <a:ext cx="1189152" cy="118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61;p1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21246" y="7590850"/>
            <a:ext cx="3124496" cy="290983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62;p11"/>
          <p:cNvSpPr txBox="1"/>
          <p:nvPr/>
        </p:nvSpPr>
        <p:spPr>
          <a:xfrm>
            <a:off x="8705087" y="10601152"/>
            <a:ext cx="4685954" cy="16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r>
              <a:rPr lang="pt-PT" sz="2400" u="sng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  <a:hlinkClick r:id="rId23"/>
              </a:rPr>
              <a:t>Carolina Afonso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(MIERSI 2020) </a:t>
            </a:r>
            <a:endParaRPr sz="7000" dirty="0">
              <a:solidFill>
                <a:schemeClr val="tx2"/>
              </a:solidFill>
            </a:endParaRPr>
          </a:p>
          <a:p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Junior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Applied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Scientist</a:t>
            </a:r>
            <a:endParaRPr sz="7000" dirty="0">
              <a:solidFill>
                <a:schemeClr val="tx2"/>
              </a:solidFill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@ FARFETCH</a:t>
            </a:r>
            <a:endParaRPr sz="7000" dirty="0">
              <a:solidFill>
                <a:schemeClr val="tx2"/>
              </a:solidFill>
            </a:endParaRPr>
          </a:p>
        </p:txBody>
      </p:sp>
      <p:pic>
        <p:nvPicPr>
          <p:cNvPr id="49" name="Google Shape;263;p11" descr="A black letter on a white background&#10;&#10;Description automatically generated with low confidence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541011" y="9203541"/>
            <a:ext cx="1441114" cy="1441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64;p11" descr="A person smiling with water and mountains in the background&#10;&#10;Description automatically generated with medium confidenc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838384" y="7601134"/>
            <a:ext cx="2947420" cy="294742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244;p11"/>
          <p:cNvSpPr txBox="1"/>
          <p:nvPr/>
        </p:nvSpPr>
        <p:spPr>
          <a:xfrm>
            <a:off x="18999895" y="5496686"/>
            <a:ext cx="4223538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r>
              <a:rPr lang="pt-PT" sz="2400" u="sng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  <a:hlinkClick r:id="rId26"/>
              </a:rPr>
              <a:t>Filipa Moura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(MIEIC 2009) 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Staff Software 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pt-PT" sz="24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r>
              <a:rPr lang="pt-PT" sz="24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, London</a:t>
            </a:r>
            <a:endParaRPr sz="24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076449" y="508141"/>
            <a:ext cx="20885150" cy="2151134"/>
          </a:xfrm>
        </p:spPr>
        <p:txBody>
          <a:bodyPr/>
          <a:lstStyle/>
          <a:p>
            <a:r>
              <a:rPr lang="pt-PT" dirty="0"/>
              <a:t>Saídas profissionais: exemplos de </a:t>
            </a:r>
            <a:r>
              <a:rPr lang="pt-PT" dirty="0" err="1"/>
              <a:t>alumni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065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2076451" y="419101"/>
            <a:ext cx="20885150" cy="223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2"/>
              </a:buClr>
              <a:buSzPts val="3000"/>
            </a:pPr>
            <a:r>
              <a:rPr lang="pt-PT" dirty="0"/>
              <a:t>Opções de continuação para mestrado</a:t>
            </a:r>
            <a:endParaRPr dirty="0"/>
          </a:p>
        </p:txBody>
      </p:sp>
      <p:sp>
        <p:nvSpPr>
          <p:cNvPr id="312" name="Google Shape;312;p18"/>
          <p:cNvSpPr txBox="1">
            <a:spLocks noGrp="1"/>
          </p:cNvSpPr>
          <p:nvPr>
            <p:ph idx="1"/>
          </p:nvPr>
        </p:nvSpPr>
        <p:spPr>
          <a:xfrm>
            <a:off x="4097189" y="3251697"/>
            <a:ext cx="19083866" cy="8525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00" tIns="91400" rIns="182800" bIns="91400" numCol="1" spcCol="1098550" rtlCol="0" anchor="t" anchorCtr="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Pts val="2000"/>
              <a:buNone/>
            </a:pPr>
            <a:r>
              <a:rPr lang="pt-PT" sz="4266" dirty="0"/>
              <a:t>Os graduados da L.EIC podem prosseguir estudos num </a:t>
            </a:r>
            <a:r>
              <a:rPr lang="pt-PT" sz="4266" b="1" dirty="0"/>
              <a:t>mestrado de continuidade </a:t>
            </a:r>
            <a:r>
              <a:rPr lang="pt-PT" sz="4266" dirty="0"/>
              <a:t>ou em </a:t>
            </a:r>
            <a:r>
              <a:rPr lang="pt-PT" sz="4266" b="1" dirty="0"/>
              <a:t>mestrados mais especializados </a:t>
            </a:r>
            <a:r>
              <a:rPr lang="pt-PT" sz="4266" dirty="0"/>
              <a:t>da UP, como os mestrados em:</a:t>
            </a:r>
            <a:endParaRPr sz="4266" u="sng" dirty="0">
              <a:solidFill>
                <a:schemeClr val="hlink"/>
              </a:solidFill>
              <a:hlinkClick r:id="rId3"/>
            </a:endParaRPr>
          </a:p>
          <a:p>
            <a:pPr marL="690862" indent="-673930">
              <a:lnSpc>
                <a:spcPct val="120000"/>
              </a:lnSpc>
              <a:spcBef>
                <a:spcPts val="1066"/>
              </a:spcBef>
              <a:buSzPts val="1900"/>
              <a:buFont typeface="Courier New"/>
              <a:buChar char="o"/>
            </a:pPr>
            <a:r>
              <a:rPr lang="pt-PT" sz="4266" u="sng" dirty="0">
                <a:solidFill>
                  <a:schemeClr val="hlink"/>
                </a:solidFill>
                <a:hlinkClick r:id="rId3"/>
              </a:rPr>
              <a:t>Engenharia Informática e Computação</a:t>
            </a:r>
            <a:endParaRPr sz="3200" u="sng" dirty="0">
              <a:solidFill>
                <a:schemeClr val="hlink"/>
              </a:solidFill>
              <a:hlinkClick r:id="rId3"/>
            </a:endParaRPr>
          </a:p>
          <a:p>
            <a:pPr marL="690862" indent="-673930">
              <a:lnSpc>
                <a:spcPct val="120000"/>
              </a:lnSpc>
              <a:spcBef>
                <a:spcPts val="1066"/>
              </a:spcBef>
              <a:buSzPts val="1900"/>
              <a:buFont typeface="Courier New"/>
              <a:buChar char="o"/>
            </a:pPr>
            <a:r>
              <a:rPr lang="pt-PT" sz="4266" u="sng" dirty="0">
                <a:solidFill>
                  <a:schemeClr val="hlink"/>
                </a:solidFill>
                <a:hlinkClick r:id="rId4"/>
              </a:rPr>
              <a:t>Engenharia de Redes e Sistemas Informáticos</a:t>
            </a:r>
            <a:endParaRPr sz="4534" dirty="0"/>
          </a:p>
          <a:p>
            <a:pPr marL="690862" indent="-673930">
              <a:lnSpc>
                <a:spcPct val="120000"/>
              </a:lnSpc>
              <a:spcBef>
                <a:spcPts val="1066"/>
              </a:spcBef>
              <a:buSzPts val="1900"/>
              <a:buFont typeface="Courier New"/>
              <a:buChar char="o"/>
            </a:pPr>
            <a:r>
              <a:rPr lang="pt-PT" sz="4266" u="sng" dirty="0">
                <a:solidFill>
                  <a:schemeClr val="hlink"/>
                </a:solidFill>
                <a:hlinkClick r:id="rId5"/>
              </a:rPr>
              <a:t>Engenharia de Software</a:t>
            </a:r>
            <a:endParaRPr sz="4534" dirty="0"/>
          </a:p>
          <a:p>
            <a:pPr marL="690862" indent="-673930">
              <a:lnSpc>
                <a:spcPct val="120000"/>
              </a:lnSpc>
              <a:spcBef>
                <a:spcPts val="1066"/>
              </a:spcBef>
              <a:buSzPts val="1900"/>
              <a:buFont typeface="Courier New"/>
              <a:buChar char="o"/>
            </a:pPr>
            <a:r>
              <a:rPr lang="pt-PT" sz="4266" u="sng" dirty="0">
                <a:solidFill>
                  <a:schemeClr val="hlink"/>
                </a:solidFill>
                <a:hlinkClick r:id="rId6"/>
              </a:rPr>
              <a:t>Segurança Informática</a:t>
            </a:r>
            <a:endParaRPr sz="4266" u="sng" dirty="0">
              <a:solidFill>
                <a:schemeClr val="hlink"/>
              </a:solidFill>
              <a:hlinkClick r:id="rId3"/>
            </a:endParaRPr>
          </a:p>
          <a:p>
            <a:pPr marL="690862" indent="-673930">
              <a:lnSpc>
                <a:spcPct val="120000"/>
              </a:lnSpc>
              <a:spcBef>
                <a:spcPts val="1066"/>
              </a:spcBef>
              <a:buSzPts val="1900"/>
              <a:buFont typeface="Courier New"/>
              <a:buChar char="o"/>
            </a:pPr>
            <a:r>
              <a:rPr lang="pt-PT" sz="4266" u="sng" dirty="0">
                <a:solidFill>
                  <a:schemeClr val="hlink"/>
                </a:solidFill>
                <a:hlinkClick r:id="rId3"/>
              </a:rPr>
              <a:t>Ciência de Dados</a:t>
            </a:r>
            <a:endParaRPr dirty="0"/>
          </a:p>
          <a:p>
            <a:pPr marL="690862" indent="-673930">
              <a:lnSpc>
                <a:spcPct val="120000"/>
              </a:lnSpc>
              <a:spcBef>
                <a:spcPts val="1066"/>
              </a:spcBef>
              <a:buSzPts val="1900"/>
              <a:buFont typeface="Courier New"/>
              <a:buChar char="o"/>
            </a:pPr>
            <a:r>
              <a:rPr lang="pt-PT" sz="4266" u="sng" dirty="0">
                <a:solidFill>
                  <a:schemeClr val="hlink"/>
                </a:solidFill>
                <a:hlinkClick r:id="rId3"/>
              </a:rPr>
              <a:t>Engenharia e Ciência de Dados</a:t>
            </a:r>
            <a:endParaRPr dirty="0"/>
          </a:p>
          <a:p>
            <a:pPr marL="690862" indent="-673930">
              <a:lnSpc>
                <a:spcPct val="120000"/>
              </a:lnSpc>
              <a:spcBef>
                <a:spcPts val="1066"/>
              </a:spcBef>
              <a:buSzPts val="1900"/>
              <a:buFont typeface="Courier New"/>
              <a:buChar char="o"/>
            </a:pPr>
            <a:r>
              <a:rPr lang="pt-PT" sz="4266" u="sng" dirty="0">
                <a:solidFill>
                  <a:schemeClr val="hlink"/>
                </a:solidFill>
                <a:hlinkClick r:id="rId3"/>
              </a:rPr>
              <a:t>Multimédia</a:t>
            </a:r>
            <a:endParaRPr sz="4534" dirty="0"/>
          </a:p>
        </p:txBody>
      </p:sp>
    </p:spTree>
    <p:extLst>
      <p:ext uri="{BB962C8B-B14F-4D97-AF65-F5344CB8AC3E}">
        <p14:creationId xmlns:p14="http://schemas.microsoft.com/office/powerpoint/2010/main" val="15525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ct val="100000"/>
            </a:pPr>
            <a:r>
              <a:rPr lang="pt-PT" dirty="0"/>
              <a:t>Numerus clausus e provas de ingresso</a:t>
            </a:r>
            <a:endParaRPr dirty="0"/>
          </a:p>
        </p:txBody>
      </p:sp>
      <p:sp>
        <p:nvSpPr>
          <p:cNvPr id="262" name="Google Shape;262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numCol="1" spcCol="1098550" rtlCol="0" anchor="t" anchorCtr="0">
            <a:noAutofit/>
          </a:bodyPr>
          <a:lstStyle/>
          <a:p>
            <a:pPr marL="723900" indent="-723900">
              <a:lnSpc>
                <a:spcPct val="100000"/>
              </a:lnSpc>
              <a:spcBef>
                <a:spcPts val="0"/>
              </a:spcBef>
              <a:buSzPts val="2200"/>
              <a:buFont typeface="Noto Sans Symbols"/>
              <a:buChar char="▪"/>
            </a:pPr>
            <a:r>
              <a:rPr lang="pt-PT" dirty="0"/>
              <a:t>Numerus clausus em </a:t>
            </a:r>
            <a:r>
              <a:rPr lang="pt-PT" dirty="0" smtClean="0"/>
              <a:t>2021/22: </a:t>
            </a:r>
            <a:r>
              <a:rPr lang="pt-PT" u="sng" dirty="0" smtClean="0"/>
              <a:t>266</a:t>
            </a:r>
            <a:r>
              <a:rPr lang="pt-PT" dirty="0"/>
              <a:t/>
            </a:r>
            <a:br>
              <a:rPr lang="pt-PT" dirty="0"/>
            </a:br>
            <a:endParaRPr dirty="0"/>
          </a:p>
          <a:p>
            <a:pPr marL="723900" indent="-723900">
              <a:lnSpc>
                <a:spcPct val="10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Provas de ingresso:</a:t>
            </a:r>
            <a:br>
              <a:rPr lang="pt-PT" dirty="0"/>
            </a:br>
            <a:r>
              <a:rPr lang="pt-PT" dirty="0"/>
              <a:t>   Matemática A e Física e Química </a:t>
            </a:r>
            <a:br>
              <a:rPr lang="pt-PT" dirty="0"/>
            </a:br>
            <a:r>
              <a:rPr lang="pt-PT" dirty="0"/>
              <a:t>   ou </a:t>
            </a:r>
            <a:br>
              <a:rPr lang="pt-PT" dirty="0"/>
            </a:br>
            <a:r>
              <a:rPr lang="pt-PT" dirty="0"/>
              <a:t>   Matemática A e Português</a:t>
            </a:r>
          </a:p>
          <a:p>
            <a:pPr marL="723900" indent="-723900">
              <a:lnSpc>
                <a:spcPct val="10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endParaRPr dirty="0"/>
          </a:p>
          <a:p>
            <a:pPr marL="723900" indent="-723900">
              <a:lnSpc>
                <a:spcPct val="10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Nota mínima de entrada em 2021/22:  </a:t>
            </a:r>
            <a:r>
              <a:rPr lang="pt-PT" u="sng" dirty="0"/>
              <a:t>17,25</a:t>
            </a:r>
            <a:r>
              <a:rPr lang="pt-PT" dirty="0"/>
              <a:t/>
            </a:r>
            <a:br>
              <a:rPr lang="pt-PT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ct val="100000"/>
            </a:pPr>
            <a:r>
              <a:rPr lang="pt-PT" dirty="0" smtClean="0"/>
              <a:t>Contactos</a:t>
            </a:r>
            <a:endParaRPr dirty="0"/>
          </a:p>
        </p:txBody>
      </p:sp>
      <p:sp>
        <p:nvSpPr>
          <p:cNvPr id="262" name="Google Shape;262;p14"/>
          <p:cNvSpPr txBox="1">
            <a:spLocks noGrp="1"/>
          </p:cNvSpPr>
          <p:nvPr>
            <p:ph idx="1"/>
          </p:nvPr>
        </p:nvSpPr>
        <p:spPr>
          <a:xfrm>
            <a:off x="2304925" y="3342015"/>
            <a:ext cx="19083866" cy="83479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numCol="1" spcCol="1098550" rtlCol="0" anchor="t" anchorCtr="0">
            <a:noAutofit/>
          </a:bodyPr>
          <a:lstStyle/>
          <a:p>
            <a:pPr marL="723900" indent="-723900">
              <a:lnSpc>
                <a:spcPct val="100000"/>
              </a:lnSpc>
              <a:spcBef>
                <a:spcPts val="0"/>
              </a:spcBef>
              <a:buSzPts val="2200"/>
              <a:buFont typeface="Noto Sans Symbols"/>
              <a:buChar char="▪"/>
            </a:pPr>
            <a:r>
              <a:rPr lang="pt-PT" dirty="0" smtClean="0"/>
              <a:t>direcao.leic@fe.up.pt</a:t>
            </a:r>
            <a:r>
              <a:rPr lang="pt-PT" dirty="0"/>
              <a:t/>
            </a:r>
            <a:br>
              <a:rPr lang="pt-PT" dirty="0"/>
            </a:br>
            <a:endParaRPr dirty="0"/>
          </a:p>
          <a:p>
            <a:pPr marL="723900" indent="-723900">
              <a:lnSpc>
                <a:spcPct val="10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 smtClean="0"/>
              <a:t>secretariado.leic@fe.up.pt</a:t>
            </a:r>
          </a:p>
          <a:p>
            <a:pPr marL="723900" indent="-723900">
              <a:lnSpc>
                <a:spcPct val="10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endParaRPr lang="pt-PT" dirty="0"/>
          </a:p>
          <a:p>
            <a:pPr marL="723900" indent="-723900">
              <a:lnSpc>
                <a:spcPct val="10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https://paginas.fe.up.pt/~estudar/cursos/licenciatura-engenharia-informatica</a:t>
            </a:r>
            <a:r>
              <a:rPr lang="pt-PT" dirty="0" smtClean="0"/>
              <a:t>/</a:t>
            </a:r>
          </a:p>
          <a:p>
            <a:pPr marL="723900" indent="-723900">
              <a:lnSpc>
                <a:spcPct val="10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endParaRPr lang="pt-PT" dirty="0" smtClean="0"/>
          </a:p>
          <a:p>
            <a:pPr marL="723900" indent="-723900">
              <a:lnSpc>
                <a:spcPct val="10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 smtClean="0"/>
              <a:t>https</a:t>
            </a:r>
            <a:r>
              <a:rPr lang="pt-PT" dirty="0"/>
              <a:t>://sigarra.up.pt/feup/pt/cur_geral.cur_view?pv_ano_lectivo=2022&amp;pv_curso_id=22841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3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2133601" y="138439"/>
            <a:ext cx="19196422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ts val="5000"/>
            </a:pPr>
            <a:r>
              <a:rPr lang="pt-PT" dirty="0"/>
              <a:t>Agenda</a:t>
            </a:r>
            <a:endParaRPr dirty="0"/>
          </a:p>
        </p:txBody>
      </p:sp>
      <p:sp>
        <p:nvSpPr>
          <p:cNvPr id="108" name="Google Shape;108;p2"/>
          <p:cNvSpPr txBox="1">
            <a:spLocks noGrp="1"/>
          </p:cNvSpPr>
          <p:nvPr>
            <p:ph idx="1"/>
          </p:nvPr>
        </p:nvSpPr>
        <p:spPr>
          <a:xfrm>
            <a:off x="3790825" y="3516582"/>
            <a:ext cx="19083866" cy="78114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numCol="1" spcCol="1098550" rtlCol="0" anchor="t" anchorCtr="0">
            <a:normAutofit fontScale="92500" lnSpcReduction="20000"/>
          </a:bodyPr>
          <a:lstStyle/>
          <a:p>
            <a:pPr marL="361950" indent="-361950">
              <a:lnSpc>
                <a:spcPct val="110000"/>
              </a:lnSpc>
              <a:spcBef>
                <a:spcPts val="0"/>
              </a:spcBef>
              <a:buSzPts val="2200"/>
              <a:buFont typeface="Noto Sans Symbols"/>
              <a:buChar char="▪"/>
            </a:pPr>
            <a:r>
              <a:rPr lang="pt-PT" dirty="0"/>
              <a:t>Importância da Engenharia Informática</a:t>
            </a:r>
            <a:endParaRPr dirty="0"/>
          </a:p>
          <a:p>
            <a:pPr marL="361950" indent="-361950">
              <a:lnSpc>
                <a:spcPct val="11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Empregabilidade</a:t>
            </a:r>
            <a:endParaRPr dirty="0"/>
          </a:p>
          <a:p>
            <a:pPr marL="361950" indent="-361950">
              <a:lnSpc>
                <a:spcPct val="11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O que é a L.EIC?</a:t>
            </a:r>
            <a:endParaRPr dirty="0"/>
          </a:p>
          <a:p>
            <a:pPr marL="361950" indent="-361950">
              <a:lnSpc>
                <a:spcPct val="11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O que oferece a L.EIC?</a:t>
            </a:r>
            <a:endParaRPr dirty="0"/>
          </a:p>
          <a:p>
            <a:pPr marL="361950" indent="-361950">
              <a:lnSpc>
                <a:spcPct val="11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Plano de estudos</a:t>
            </a:r>
          </a:p>
          <a:p>
            <a:pPr marL="361950" indent="-361950">
              <a:lnSpc>
                <a:spcPct val="11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Saídas profissionais</a:t>
            </a:r>
            <a:endParaRPr dirty="0"/>
          </a:p>
          <a:p>
            <a:pPr marL="361950" indent="-361950">
              <a:lnSpc>
                <a:spcPct val="11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Opções de continuação para mestrado</a:t>
            </a:r>
          </a:p>
          <a:p>
            <a:pPr marL="361950" indent="-361950">
              <a:lnSpc>
                <a:spcPct val="110000"/>
              </a:lnSpc>
              <a:spcBef>
                <a:spcPts val="2800"/>
              </a:spcBef>
              <a:buSzPts val="2200"/>
              <a:buFont typeface="Noto Sans Symbols"/>
              <a:buChar char="▪"/>
            </a:pPr>
            <a:r>
              <a:rPr lang="pt-PT" dirty="0"/>
              <a:t>Numerus clausus e provas de ingresso</a:t>
            </a:r>
          </a:p>
        </p:txBody>
      </p:sp>
    </p:spTree>
    <p:extLst>
      <p:ext uri="{BB962C8B-B14F-4D97-AF65-F5344CB8AC3E}">
        <p14:creationId xmlns:p14="http://schemas.microsoft.com/office/powerpoint/2010/main" val="189819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2868467" y="2302529"/>
            <a:ext cx="19389603" cy="1001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pt-PT" sz="40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Área em forte expansão, pois a nossa sociedade depende cada vez mais das Tecnologias da Informação e Comunicação, em todos os setores de atividade.</a:t>
            </a:r>
            <a:endParaRPr sz="7000" dirty="0">
              <a:solidFill>
                <a:schemeClr val="tx2">
                  <a:lumMod val="50000"/>
                </a:schemeClr>
              </a:solidFill>
            </a:endParaRPr>
          </a:p>
          <a:p>
            <a:pPr marL="720000"/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720000"/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717550" indent="-717550"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Aplicações empresariais </a:t>
            </a:r>
            <a:b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(gestão, comércio eletrónico)</a:t>
            </a: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800100" indent="-5715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800100" indent="-5715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717550" indent="-717550"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Administração pública e serviços </a:t>
            </a:r>
            <a:b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(finanças, justiça, saúde)</a:t>
            </a: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800100" indent="-5715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800100" indent="-5715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717550" indent="-717550"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Sistemas controlados por software </a:t>
            </a:r>
            <a:b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(transportes, indústria 4.0, IoT)</a:t>
            </a:r>
            <a:endParaRPr sz="7000" dirty="0">
              <a:solidFill>
                <a:schemeClr val="tx2">
                  <a:lumMod val="50000"/>
                </a:schemeClr>
              </a:solidFill>
            </a:endParaRPr>
          </a:p>
          <a:p>
            <a:pPr marL="800100" indent="-5715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800100" indent="-5715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717550" indent="-717550"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pt-PT" sz="3600" dirty="0">
                <a:solidFill>
                  <a:schemeClr val="tx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Entretenimento e media</a:t>
            </a:r>
            <a:endParaRPr sz="7000" dirty="0">
              <a:solidFill>
                <a:schemeClr val="tx2">
                  <a:lumMod val="50000"/>
                </a:schemeClr>
              </a:solidFill>
            </a:endParaRPr>
          </a:p>
          <a:p>
            <a:pPr marL="717550" indent="-488950">
              <a:buClr>
                <a:schemeClr val="dk1"/>
              </a:buClr>
              <a:buSzPts val="1800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291500" indent="-342900">
              <a:buClr>
                <a:schemeClr val="dk1"/>
              </a:buClr>
              <a:buSzPts val="1800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1291500" indent="-342900">
              <a:buClr>
                <a:schemeClr val="dk1"/>
              </a:buClr>
              <a:buSzPts val="1800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indent="-342900">
              <a:buClr>
                <a:schemeClr val="dk1"/>
              </a:buClr>
              <a:buSzPts val="1800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indent="-342900">
              <a:buClr>
                <a:schemeClr val="dk1"/>
              </a:buClr>
              <a:buSzPts val="1800"/>
            </a:pPr>
            <a:endParaRPr sz="3600" dirty="0">
              <a:solidFill>
                <a:schemeClr val="tx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3" descr="Resultado de imagem para Justiça citi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3769" y="6576432"/>
            <a:ext cx="1895778" cy="123225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" name="Google Shape;115;p3" descr="http://www.auditor.pt/assets/images/NOTICIAS/E-Fatura.png"/>
          <p:cNvPicPr preferRelativeResize="0"/>
          <p:nvPr/>
        </p:nvPicPr>
        <p:blipFill rotWithShape="1">
          <a:blip r:embed="rId4">
            <a:alphaModFix/>
          </a:blip>
          <a:srcRect l="11254" r="8424"/>
          <a:stretch/>
        </p:blipFill>
        <p:spPr>
          <a:xfrm>
            <a:off x="13843682" y="6576433"/>
            <a:ext cx="2551676" cy="122824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" name="Google Shape;116;p3" descr="https://i.ytimg.com/vi/cdgQpa1pUUE/maxresdefault.jp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15258" t="6346" b="7196"/>
          <a:stretch/>
        </p:blipFill>
        <p:spPr>
          <a:xfrm>
            <a:off x="13843682" y="8528581"/>
            <a:ext cx="2551676" cy="146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 descr="http://t3.gstatic.com/images?q=tbn:ANd9GcSMIgU5itHB3Ed4jw9w86IPcqgsJtitsuF2-KI4TZEi8TOHuu0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79612" y="8528580"/>
            <a:ext cx="1955028" cy="146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8">
            <a:alphaModFix/>
          </a:blip>
          <a:srcRect l="-1408" t="-53935" r="-4945" b="-9159"/>
          <a:stretch/>
        </p:blipFill>
        <p:spPr>
          <a:xfrm>
            <a:off x="13843680" y="4579610"/>
            <a:ext cx="2427160" cy="13507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3"/>
          <p:cNvSpPr txBox="1"/>
          <p:nvPr/>
        </p:nvSpPr>
        <p:spPr>
          <a:xfrm>
            <a:off x="17811749" y="3815456"/>
            <a:ext cx="5136858" cy="140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1291500" indent="-342900">
              <a:lnSpc>
                <a:spcPct val="150000"/>
              </a:lnSpc>
              <a:buClr>
                <a:schemeClr val="dk1"/>
              </a:buClr>
              <a:buSzPts val="1800"/>
            </a:pPr>
            <a:endParaRPr sz="3600">
              <a:solidFill>
                <a:schemeClr val="tx2">
                  <a:lumMod val="50000"/>
                </a:schemeClr>
              </a:solidFill>
              <a:latin typeface="Candara"/>
              <a:ea typeface="Candara"/>
              <a:cs typeface="Candara"/>
              <a:sym typeface="Candara"/>
            </a:endParaRPr>
          </a:p>
          <a:p>
            <a:pPr>
              <a:lnSpc>
                <a:spcPct val="150000"/>
              </a:lnSpc>
            </a:pPr>
            <a:endParaRPr sz="3600">
              <a:solidFill>
                <a:schemeClr val="tx2">
                  <a:lumMod val="50000"/>
                </a:schemeClr>
              </a:solidFill>
              <a:latin typeface="Candara"/>
              <a:ea typeface="Candara"/>
              <a:cs typeface="Candara"/>
              <a:sym typeface="Candara"/>
            </a:endParaRPr>
          </a:p>
          <a:p>
            <a:pPr>
              <a:lnSpc>
                <a:spcPct val="150000"/>
              </a:lnSpc>
            </a:pPr>
            <a:endParaRPr sz="3600">
              <a:solidFill>
                <a:schemeClr val="tx2">
                  <a:lumMod val="50000"/>
                </a:schemeClr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20" name="Google Shape;120;p3" descr="http://blog.bosch-si.com/wp-content/uploads/PwC_2_I40.jpg"/>
          <p:cNvPicPr preferRelativeResize="0"/>
          <p:nvPr/>
        </p:nvPicPr>
        <p:blipFill rotWithShape="1">
          <a:blip r:embed="rId9">
            <a:alphaModFix/>
          </a:blip>
          <a:srcRect l="44913"/>
          <a:stretch/>
        </p:blipFill>
        <p:spPr>
          <a:xfrm>
            <a:off x="20298815" y="8437493"/>
            <a:ext cx="1830550" cy="143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 descr="Resultado de imagem para redes sociais"/>
          <p:cNvPicPr preferRelativeResize="0"/>
          <p:nvPr/>
        </p:nvPicPr>
        <p:blipFill rotWithShape="1">
          <a:blip r:embed="rId10">
            <a:alphaModFix/>
          </a:blip>
          <a:srcRect l="24594" t="23252" r="24461" b="20426"/>
          <a:stretch/>
        </p:blipFill>
        <p:spPr>
          <a:xfrm>
            <a:off x="16993972" y="10878126"/>
            <a:ext cx="2723940" cy="93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993973" y="4722018"/>
            <a:ext cx="2125574" cy="119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843683" y="10878127"/>
            <a:ext cx="2647890" cy="148281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2114551" y="1"/>
            <a:ext cx="2144883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ts val="3600"/>
            </a:pPr>
            <a:r>
              <a:rPr lang="pt-PT" dirty="0"/>
              <a:t>Importância da Engenharia Informática (1)</a:t>
            </a:r>
            <a:endParaRPr dirty="0"/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481932" y="10439523"/>
            <a:ext cx="1365220" cy="192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97868" y="6233503"/>
            <a:ext cx="1649284" cy="1641954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15"/>
          <a:srcRect l="12716" t="15724" r="5801" b="14278"/>
          <a:stretch/>
        </p:blipFill>
        <p:spPr>
          <a:xfrm>
            <a:off x="19687434" y="4506317"/>
            <a:ext cx="2954215" cy="15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423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/>
        </p:nvSpPr>
        <p:spPr>
          <a:xfrm>
            <a:off x="2981647" y="6742841"/>
            <a:ext cx="9274362" cy="240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pt-PT" sz="3600" b="1" dirty="0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Mais de 100 milhões de linhas de código</a:t>
            </a:r>
            <a:r>
              <a:rPr lang="pt-PT" sz="3600" dirty="0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, executando em perto de 100 unidades de controlo baseadas em microprocessadores, dispostas em rede pelo veículo.</a:t>
            </a:r>
            <a:endParaRPr sz="3600" dirty="0">
              <a:solidFill>
                <a:schemeClr val="tx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6724" y="3027358"/>
            <a:ext cx="6803368" cy="3809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2981646" y="2252070"/>
            <a:ext cx="6331632" cy="73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pt-PT" sz="3600" b="1" dirty="0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Tesla </a:t>
            </a:r>
            <a:r>
              <a:rPr lang="pt-PT" sz="3600" b="1" dirty="0" err="1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Model</a:t>
            </a:r>
            <a:r>
              <a:rPr lang="pt-PT" sz="3600" b="1" dirty="0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 S </a:t>
            </a:r>
            <a:endParaRPr sz="3600" b="1" dirty="0">
              <a:solidFill>
                <a:schemeClr val="tx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3225041" y="2085280"/>
            <a:ext cx="7066738" cy="73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pt-PT" sz="3600" b="1" dirty="0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Boeing 787 </a:t>
            </a:r>
            <a:r>
              <a:rPr lang="pt-PT" sz="3600" b="1" dirty="0" err="1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Dreamliner</a:t>
            </a:r>
            <a:endParaRPr sz="3600" b="1" dirty="0">
              <a:solidFill>
                <a:schemeClr val="tx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3028966" y="6873602"/>
            <a:ext cx="8542116" cy="1292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pt-PT" sz="3600" b="1" dirty="0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Cerca de 6.5 milhões de linhas de código </a:t>
            </a:r>
            <a:r>
              <a:rPr lang="pt-PT" sz="3600" dirty="0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(</a:t>
            </a:r>
            <a:r>
              <a:rPr lang="pt-PT" sz="3600" i="1" dirty="0" err="1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avionics</a:t>
            </a:r>
            <a:r>
              <a:rPr lang="pt-PT" sz="3600" dirty="0">
                <a:solidFill>
                  <a:schemeClr val="tx2"/>
                </a:solidFill>
                <a:latin typeface="Candara"/>
                <a:ea typeface="Candara"/>
                <a:cs typeface="Candara"/>
                <a:sym typeface="Candara"/>
              </a:rPr>
              <a:t> e sistemas de suporte a bordo).</a:t>
            </a:r>
            <a:endParaRPr sz="3600" dirty="0">
              <a:solidFill>
                <a:schemeClr val="tx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2095499" y="-29723"/>
            <a:ext cx="21163085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>
              <a:buClr>
                <a:schemeClr val="accent2"/>
              </a:buClr>
              <a:buSzPts val="3600"/>
            </a:pPr>
            <a:r>
              <a:rPr lang="pt-PT" dirty="0"/>
              <a:t>Importância da Engenharia Informática (2)</a:t>
            </a:r>
            <a:endParaRPr dirty="0"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3490" y="3057786"/>
            <a:ext cx="7936468" cy="36908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2981646" y="9474864"/>
            <a:ext cx="20448332" cy="264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4000" b="1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Cada vez mais negócios são negócios de software!</a:t>
            </a:r>
            <a:endParaRPr sz="7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pt-PT" sz="4000" b="1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Cada vez mais funções são realizadas por software!</a:t>
            </a:r>
            <a:endParaRPr sz="7000" dirty="0">
              <a:solidFill>
                <a:schemeClr val="tx2"/>
              </a:solidFill>
            </a:endParaRPr>
          </a:p>
          <a:p>
            <a:r>
              <a:rPr lang="pt-PT" sz="4000" b="1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Cada vez mais a inovação ocorre por via das TIC, mesmo em setores tradicionais!</a:t>
            </a:r>
            <a:endParaRPr sz="4000" b="1" dirty="0">
              <a:solidFill>
                <a:schemeClr val="tx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2318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2076451" y="89"/>
            <a:ext cx="1888489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ts val="3600"/>
            </a:pPr>
            <a:r>
              <a:rPr lang="pt-PT" dirty="0" smtClean="0"/>
              <a:t>Empregabilidade: Mundo</a:t>
            </a:r>
            <a:endParaRPr dirty="0"/>
          </a:p>
        </p:txBody>
      </p:sp>
      <p:sp>
        <p:nvSpPr>
          <p:cNvPr id="16" name="Google Shape;194;p7"/>
          <p:cNvSpPr txBox="1"/>
          <p:nvPr/>
        </p:nvSpPr>
        <p:spPr>
          <a:xfrm>
            <a:off x="3843228" y="11301897"/>
            <a:ext cx="15430800" cy="86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pt-PT" sz="32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https://money.usnews.com/careers/best-jobs/rankings/the-100-best-jobs</a:t>
            </a:r>
            <a:r>
              <a:rPr lang="pt-PT" sz="3200" dirty="0">
                <a:latin typeface="Lato"/>
                <a:ea typeface="Lato"/>
                <a:cs typeface="Lato"/>
                <a:sym typeface="Lato"/>
              </a:rPr>
              <a:t> </a:t>
            </a:r>
            <a:endParaRPr sz="32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m 2" descr="Recorte de Ecrã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609" y="2515775"/>
            <a:ext cx="2779690" cy="2544642"/>
          </a:xfrm>
          <a:prstGeom prst="rect">
            <a:avLst/>
          </a:prstGeom>
        </p:spPr>
      </p:pic>
      <p:pic>
        <p:nvPicPr>
          <p:cNvPr id="4" name="Imagem 3" descr="Recorte de Ecrã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52" y="2616620"/>
            <a:ext cx="13466944" cy="2881440"/>
          </a:xfrm>
          <a:prstGeom prst="rect">
            <a:avLst/>
          </a:prstGeom>
        </p:spPr>
      </p:pic>
      <p:pic>
        <p:nvPicPr>
          <p:cNvPr id="5" name="Imagem 4" descr="Recorte de Ecrã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43" y="5510960"/>
            <a:ext cx="13399854" cy="2891548"/>
          </a:xfrm>
          <a:prstGeom prst="rect">
            <a:avLst/>
          </a:prstGeom>
        </p:spPr>
      </p:pic>
      <p:pic>
        <p:nvPicPr>
          <p:cNvPr id="6" name="Imagem 5" descr="Recorte de Ecrã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43" y="8428309"/>
            <a:ext cx="13399854" cy="290818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4689820" y="5550602"/>
            <a:ext cx="2560320" cy="764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7000"/>
          </a:p>
        </p:txBody>
      </p:sp>
    </p:spTree>
    <p:extLst>
      <p:ext uri="{BB962C8B-B14F-4D97-AF65-F5344CB8AC3E}">
        <p14:creationId xmlns:p14="http://schemas.microsoft.com/office/powerpoint/2010/main" val="5260423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6"/>
          <p:cNvCxnSpPr/>
          <p:nvPr/>
        </p:nvCxnSpPr>
        <p:spPr>
          <a:xfrm flipH="1">
            <a:off x="6430048" y="8977602"/>
            <a:ext cx="768096" cy="1468824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6"/>
          <p:cNvCxnSpPr/>
          <p:nvPr/>
        </p:nvCxnSpPr>
        <p:spPr>
          <a:xfrm flipH="1">
            <a:off x="6430048" y="10446427"/>
            <a:ext cx="576064" cy="2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6"/>
          <p:cNvCxnSpPr/>
          <p:nvPr/>
        </p:nvCxnSpPr>
        <p:spPr>
          <a:xfrm rot="10800000">
            <a:off x="6430048" y="10446429"/>
            <a:ext cx="768096" cy="1468822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8102" y="3019007"/>
            <a:ext cx="18664428" cy="881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20891245" y="4204759"/>
            <a:ext cx="1127506" cy="695092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algn="ctr"/>
            <a:endParaRPr sz="36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149090" y="2773470"/>
            <a:ext cx="18363440" cy="13095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algn="ctr"/>
            <a:endParaRPr sz="36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6" name="Google Shape;166;p6"/>
          <p:cNvSpPr txBox="1">
            <a:spLocks noGrp="1"/>
          </p:cNvSpPr>
          <p:nvPr>
            <p:ph type="title"/>
          </p:nvPr>
        </p:nvSpPr>
        <p:spPr>
          <a:xfrm>
            <a:off x="2114552" y="16301"/>
            <a:ext cx="2084704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>
              <a:buClr>
                <a:schemeClr val="accent2"/>
              </a:buClr>
              <a:buSzPts val="3600"/>
            </a:pPr>
            <a:r>
              <a:rPr lang="pt-PT" dirty="0"/>
              <a:t>Empregabilidade: Portugal na Europa</a:t>
            </a:r>
            <a:endParaRPr dirty="0"/>
          </a:p>
        </p:txBody>
      </p:sp>
      <p:sp>
        <p:nvSpPr>
          <p:cNvPr id="162" name="Google Shape;162;p6"/>
          <p:cNvSpPr txBox="1"/>
          <p:nvPr/>
        </p:nvSpPr>
        <p:spPr>
          <a:xfrm>
            <a:off x="4551426" y="11737351"/>
            <a:ext cx="18678832" cy="5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r>
              <a:rPr lang="pt-PT" sz="24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Fonte: </a:t>
            </a:r>
            <a:r>
              <a:rPr lang="pt-PT" sz="2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Digital </a:t>
            </a:r>
            <a:r>
              <a:rPr lang="pt-PT" sz="2200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Organisational</a:t>
            </a:r>
            <a:r>
              <a:rPr lang="pt-PT" sz="2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pt-PT" sz="2200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Frameworks</a:t>
            </a:r>
            <a:r>
              <a:rPr lang="pt-PT" sz="2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pt-PT" sz="2200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and</a:t>
            </a:r>
            <a:r>
              <a:rPr lang="pt-PT" sz="2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IT </a:t>
            </a:r>
            <a:r>
              <a:rPr lang="pt-PT" sz="2200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Professionalism</a:t>
            </a:r>
            <a:r>
              <a:rPr lang="pt-PT" sz="2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EASME/COSME/2016/016 </a:t>
            </a:r>
            <a:r>
              <a:rPr lang="pt-PT" sz="2200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Interim</a:t>
            </a:r>
            <a:r>
              <a:rPr lang="pt-PT" sz="2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pt-PT" sz="2200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Report</a:t>
            </a:r>
            <a:r>
              <a:rPr lang="pt-PT" sz="2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pt-PT" sz="2200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January</a:t>
            </a:r>
            <a:r>
              <a:rPr lang="pt-PT" sz="2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2018, </a:t>
            </a:r>
            <a:r>
              <a:rPr lang="pt-PT" sz="2200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European</a:t>
            </a:r>
            <a:r>
              <a:rPr lang="pt-PT" sz="22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pt-PT" sz="2200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Commission</a:t>
            </a:r>
            <a:endParaRPr sz="2200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4585467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2095501" y="1"/>
            <a:ext cx="2086609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ts val="3600"/>
            </a:pPr>
            <a:r>
              <a:rPr lang="pt-PT" dirty="0"/>
              <a:t>Empregabilidade: </a:t>
            </a:r>
            <a:r>
              <a:rPr lang="pt-PT" dirty="0" smtClean="0"/>
              <a:t>Porto (1)</a:t>
            </a:r>
            <a:endParaRPr dirty="0"/>
          </a:p>
        </p:txBody>
      </p:sp>
      <p:pic>
        <p:nvPicPr>
          <p:cNvPr id="13" name="Google Shape;21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772" y="2362035"/>
            <a:ext cx="12297564" cy="592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6432" y="2471193"/>
            <a:ext cx="6686332" cy="576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4932" y="8355936"/>
            <a:ext cx="13141500" cy="350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1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1049" y="8620994"/>
            <a:ext cx="7368386" cy="38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95854" y="11721977"/>
            <a:ext cx="41529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19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9875" y="5772838"/>
            <a:ext cx="2618942" cy="14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0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8330" y="10846393"/>
            <a:ext cx="5766964" cy="150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2095501" y="1"/>
            <a:ext cx="2086609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>
              <a:buClr>
                <a:schemeClr val="accent2"/>
              </a:buClr>
              <a:buSzPts val="3600"/>
            </a:pPr>
            <a:r>
              <a:rPr lang="pt-PT" dirty="0"/>
              <a:t>Empregabilidade: Porto (2)</a:t>
            </a:r>
            <a:endParaRPr dirty="0"/>
          </a:p>
        </p:txBody>
      </p:sp>
      <p:pic>
        <p:nvPicPr>
          <p:cNvPr id="8" name="Google Shape;22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049" y="2735554"/>
            <a:ext cx="14398354" cy="21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848" y="5159829"/>
            <a:ext cx="9794800" cy="13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9344" y="5002983"/>
            <a:ext cx="4311020" cy="135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849" y="7573565"/>
            <a:ext cx="15420446" cy="23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2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5448" y="10216315"/>
            <a:ext cx="5289900" cy="15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3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22225" y="9812388"/>
            <a:ext cx="3274522" cy="2059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7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Empregabilidade: Porto </a:t>
            </a:r>
            <a:r>
              <a:rPr lang="pt-PT" dirty="0" smtClean="0"/>
              <a:t>(3)</a:t>
            </a:r>
            <a:endParaRPr lang="pt-PT" dirty="0"/>
          </a:p>
        </p:txBody>
      </p:sp>
      <p:pic>
        <p:nvPicPr>
          <p:cNvPr id="4" name="Marcador de Posição de Conteúdo 3" descr="Recorte de Ecrã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63" y="2152425"/>
            <a:ext cx="8723405" cy="9413548"/>
          </a:xfrm>
        </p:spPr>
      </p:pic>
      <p:pic>
        <p:nvPicPr>
          <p:cNvPr id="6" name="Imagem 5" descr="Recorte de Ecrã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73" y="2152425"/>
            <a:ext cx="8001684" cy="100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802</Words>
  <Application>Microsoft Office PowerPoint</Application>
  <PresentationFormat>Personalizados</PresentationFormat>
  <Paragraphs>120</Paragraphs>
  <Slides>17</Slides>
  <Notes>15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Candara</vt:lpstr>
      <vt:lpstr>Courier New</vt:lpstr>
      <vt:lpstr>Helvetica</vt:lpstr>
      <vt:lpstr>Helvetica Neue</vt:lpstr>
      <vt:lpstr>Helvetica Neue Medium</vt:lpstr>
      <vt:lpstr>Lato</vt:lpstr>
      <vt:lpstr>Noto Sans Symbols</vt:lpstr>
      <vt:lpstr>Roboto</vt:lpstr>
      <vt:lpstr>Trebuchet MS</vt:lpstr>
      <vt:lpstr>21_BasicWhite</vt:lpstr>
      <vt:lpstr>Apresentação do PowerPoint</vt:lpstr>
      <vt:lpstr>Agenda</vt:lpstr>
      <vt:lpstr>Importância da Engenharia Informática (1)</vt:lpstr>
      <vt:lpstr>Importância da Engenharia Informática (2)</vt:lpstr>
      <vt:lpstr>Empregabilidade: Mundo</vt:lpstr>
      <vt:lpstr>Empregabilidade: Portugal na Europa</vt:lpstr>
      <vt:lpstr>Empregabilidade: Porto (1)</vt:lpstr>
      <vt:lpstr>Empregabilidade: Porto (2)</vt:lpstr>
      <vt:lpstr>Empregabilidade: Porto (3)</vt:lpstr>
      <vt:lpstr>O que é a L.EIC?</vt:lpstr>
      <vt:lpstr>O que oferece a L.EIC?</vt:lpstr>
      <vt:lpstr>Plano de estudos</vt:lpstr>
      <vt:lpstr>Saídas profissionais</vt:lpstr>
      <vt:lpstr>Saídas profissionais: exemplos de alumni</vt:lpstr>
      <vt:lpstr>Opções de continuação para mestrado</vt:lpstr>
      <vt:lpstr>Numerus clausus e provas de ingresso</vt:lpstr>
      <vt:lpstr>Contactos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JPF</cp:lastModifiedBy>
  <cp:revision>9</cp:revision>
  <dcterms:modified xsi:type="dcterms:W3CDTF">2022-07-22T18:38:22Z</dcterms:modified>
</cp:coreProperties>
</file>